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notesMasterIdLst>
    <p:notesMasterId r:id="rId15"/>
  </p:notesMasterIdLst>
  <p:sldIdLst>
    <p:sldId id="274" r:id="rId2"/>
    <p:sldId id="259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</p:sldIdLst>
  <p:sldSz cx="12192000" cy="6858000"/>
  <p:notesSz cx="6858000" cy="9144000"/>
  <p:embeddedFontLst>
    <p:embeddedFont>
      <p:font typeface="Calibri" panose="020F0502020204030204" pitchFamily="34" charset="0"/>
      <p:regular r:id="rId16"/>
      <p:bold r:id="rId17"/>
      <p:italic r:id="rId18"/>
      <p:boldItalic r:id="rId19"/>
    </p:embeddedFont>
    <p:embeddedFont>
      <p:font typeface="Calibri Light" panose="020F0302020204030204" pitchFamily="34" charset="0"/>
      <p:regular r:id="rId20"/>
      <p:italic r:id="rId21"/>
    </p:embeddedFont>
  </p:embeddedFontLst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FAAD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rednji stil 2 - Isticanj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74"/>
  </p:normalViewPr>
  <p:slideViewPr>
    <p:cSldViewPr snapToGrid="0" snapToObjects="1">
      <p:cViewPr varScale="1">
        <p:scale>
          <a:sx n="81" d="100"/>
          <a:sy n="81" d="100"/>
        </p:scale>
        <p:origin x="725" y="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B0F88E-A7DF-284F-A1F2-E1F7B06EC8E2}" type="datetimeFigureOut">
              <a:rPr lang="x-none" smtClean="0"/>
              <a:pPr/>
              <a:t>28.4.2021.</a:t>
            </a:fld>
            <a:endParaRPr lang="x-non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x-non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483E7D-6D4C-9243-8AB6-E0CBA248D5C0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0604986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D0586FC9-4836-3A4F-B879-7E176BB7C64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2763563"/>
            <a:ext cx="9144000" cy="1655763"/>
          </a:xfrm>
          <a:prstGeom prst="rect">
            <a:avLst/>
          </a:prstGeom>
        </p:spPr>
        <p:txBody>
          <a:bodyPr anchor="ctr" anchorCtr="0"/>
          <a:lstStyle>
            <a:lvl1pPr algn="ctr">
              <a:defRPr sz="6000"/>
            </a:lvl1pPr>
          </a:lstStyle>
          <a:p>
            <a:r>
              <a:rPr lang="x-none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12048174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884661-BC07-DB43-ACE4-C76FDBCAB4E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2175782"/>
            <a:ext cx="9144000" cy="1655763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x-none" dirty="0"/>
              <a:t>Click to add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3668636-3F03-9A4D-A07E-4D3D844D22A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134636"/>
            <a:ext cx="9144000" cy="1402448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add subtitle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28743805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0A3056-D0D8-D941-9E3E-3CB90F0E66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075156"/>
            <a:ext cx="10515600" cy="3304640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8091A9F2-C729-2341-B482-5734A67FB3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08703"/>
            <a:ext cx="10515600" cy="770868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Click to edit Master title style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20609324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63AF79-6B53-2145-9B06-E056E22FAB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846873"/>
            <a:ext cx="10515600" cy="196312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GB" dirty="0"/>
              <a:t>Click to edit Master title style</a:t>
            </a:r>
            <a:endParaRPr lang="x-non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9E1540-51D0-DB44-92D3-A2CAF9E1F3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126523"/>
            <a:ext cx="10515600" cy="196312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537151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7B4757-4FED-8842-88AF-6000FF781FE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3079994"/>
            <a:ext cx="5181600" cy="3309083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F102282-D378-CA4C-BB43-5C975532C8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3079994"/>
            <a:ext cx="5181600" cy="3309083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6C541DD-582F-C940-8C2C-51E8AB332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08703"/>
            <a:ext cx="10515600" cy="770868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Click to edit Master title style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22409785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05ECD3-309C-044C-8D21-1C7E9BF93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2961853"/>
            <a:ext cx="5157787" cy="498353"/>
          </a:xfrm>
        </p:spPr>
        <p:txBody>
          <a:bodyPr anchor="t" anchorCtr="0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BF34990-074E-E145-8441-5A712F581C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3856282"/>
            <a:ext cx="5157787" cy="2637571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9363BF8-1ED2-A14D-9F8F-7BA0A366334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2961853"/>
            <a:ext cx="5183188" cy="498353"/>
          </a:xfrm>
        </p:spPr>
        <p:txBody>
          <a:bodyPr anchor="t" anchorCtr="0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0237EB3-F915-164A-A595-FA7259A5776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3856282"/>
            <a:ext cx="5183188" cy="2637571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D31C3F6-9B1E-5946-9E8C-C457DCD825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08703"/>
            <a:ext cx="10515600" cy="770868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Click to edit Master title style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42741496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08797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2D43BB-B237-8545-8520-729A3635CA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922585"/>
            <a:ext cx="3932237" cy="1711568"/>
          </a:xfrm>
          <a:prstGeom prst="rect">
            <a:avLst/>
          </a:prstGeo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en-GB" dirty="0"/>
              <a:t>Click to edit Master title style</a:t>
            </a:r>
            <a:endParaRPr lang="x-non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57A5FA-C068-5940-9745-669F9D6010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1922585"/>
            <a:ext cx="6172200" cy="417341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CEBDBD5-6927-BC40-9702-3BC77D20EE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4044461"/>
            <a:ext cx="3932237" cy="205153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423696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8846C75-9C21-254D-97A3-37AD9B0E5D9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922585"/>
            <a:ext cx="6172200" cy="426537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x-none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B57431F-6D70-BA4F-83EA-34122694F7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922585"/>
            <a:ext cx="3932237" cy="1711568"/>
          </a:xfrm>
          <a:prstGeom prst="rect">
            <a:avLst/>
          </a:prstGeo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en-GB" dirty="0"/>
              <a:t>Click to edit Master title style</a:t>
            </a:r>
            <a:endParaRPr lang="x-none" dirty="0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B418BF6F-6CBC-D944-B26F-3A5203D214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4044461"/>
            <a:ext cx="3932237" cy="208449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026714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8FB405-1E6C-494B-AC7D-5D3A9CDCFE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3051710"/>
            <a:ext cx="10515600" cy="330464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8" name="Title Placeholder 7">
            <a:extLst>
              <a:ext uri="{FF2B5EF4-FFF2-40B4-BE49-F238E27FC236}">
                <a16:creationId xmlns:a16="http://schemas.microsoft.com/office/drawing/2014/main" id="{990277EE-41BA-9346-9DBF-15C1409D8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61985"/>
            <a:ext cx="10515600" cy="8246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GB" dirty="0"/>
              <a:t>Click to edit Master title style</a:t>
            </a:r>
            <a:endParaRPr lang="x-none" dirty="0"/>
          </a:p>
        </p:txBody>
      </p:sp>
      <p:pic>
        <p:nvPicPr>
          <p:cNvPr id="5" name="Picture 4" descr="ppt-header-GEA-3.png"/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0" y="0"/>
            <a:ext cx="12192000" cy="114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6963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5" r:id="rId7"/>
    <p:sldLayoutId id="2147483656" r:id="rId8"/>
    <p:sldLayoutId id="2147483657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3DA7CB-9939-0242-AD2D-4B922B7D6E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71901" y="1286220"/>
            <a:ext cx="9144000" cy="1655763"/>
          </a:xfrm>
        </p:spPr>
        <p:txBody>
          <a:bodyPr>
            <a:noAutofit/>
          </a:bodyPr>
          <a:lstStyle/>
          <a:p>
            <a:r>
              <a:rPr lang="hr-HR" sz="8800" b="1" dirty="0">
                <a:latin typeface="+mn-lt"/>
              </a:rPr>
              <a:t>Rijeke i jezera</a:t>
            </a:r>
            <a:endParaRPr lang="x-none" sz="8800" b="1" dirty="0">
              <a:latin typeface="+mn-lt"/>
            </a:endParaRPr>
          </a:p>
        </p:txBody>
      </p:sp>
      <p:pic>
        <p:nvPicPr>
          <p:cNvPr id="3" name="Slika 2">
            <a:extLst>
              <a:ext uri="{FF2B5EF4-FFF2-40B4-BE49-F238E27FC236}">
                <a16:creationId xmlns:a16="http://schemas.microsoft.com/office/drawing/2014/main" id="{CA14836D-95D3-4D22-87E0-91A040D601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2022" y="2847626"/>
            <a:ext cx="8003759" cy="390263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570525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46017DE9-EC65-4E90-BCC2-F27D77A7FC8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0" y="1135116"/>
            <a:ext cx="12192000" cy="57228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Rezervirano mjesto teksta 4">
            <a:extLst>
              <a:ext uri="{FF2B5EF4-FFF2-40B4-BE49-F238E27FC236}">
                <a16:creationId xmlns:a16="http://schemas.microsoft.com/office/drawing/2014/main" id="{B318F421-8DF8-4AA7-9A78-597DE9017F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538919"/>
            <a:ext cx="4343400" cy="3945964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hr-HR" sz="2400" dirty="0"/>
              <a:t>udubljenja na kopnu ispunjena vodom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r-HR" sz="2400" dirty="0"/>
              <a:t>nisu povezana s morima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r-HR" sz="2400" dirty="0"/>
              <a:t>dijelimo ih na: prirodna i umjetna</a:t>
            </a:r>
          </a:p>
          <a:p>
            <a:endParaRPr lang="hr-HR" sz="2800" dirty="0"/>
          </a:p>
        </p:txBody>
      </p:sp>
      <p:sp>
        <p:nvSpPr>
          <p:cNvPr id="6" name="Pravokutnik: zaobljeni kutovi 5">
            <a:extLst>
              <a:ext uri="{FF2B5EF4-FFF2-40B4-BE49-F238E27FC236}">
                <a16:creationId xmlns:a16="http://schemas.microsoft.com/office/drawing/2014/main" id="{0D1F4FB8-5B06-4CF0-92BE-2D485CBACE9D}"/>
              </a:ext>
            </a:extLst>
          </p:cNvPr>
          <p:cNvSpPr/>
          <p:nvPr/>
        </p:nvSpPr>
        <p:spPr>
          <a:xfrm>
            <a:off x="4445876" y="1376855"/>
            <a:ext cx="3047999" cy="103782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4000" b="1" dirty="0">
                <a:solidFill>
                  <a:schemeClr val="tx1"/>
                </a:solidFill>
              </a:rPr>
              <a:t>Jezera</a:t>
            </a:r>
          </a:p>
        </p:txBody>
      </p:sp>
      <p:sp>
        <p:nvSpPr>
          <p:cNvPr id="8" name="Naslov 7">
            <a:extLst>
              <a:ext uri="{FF2B5EF4-FFF2-40B4-BE49-F238E27FC236}">
                <a16:creationId xmlns:a16="http://schemas.microsoft.com/office/drawing/2014/main" id="{12D06A03-6F9D-42BC-8C64-148B7B4FA1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5369" y="2345895"/>
            <a:ext cx="3932237" cy="2097422"/>
          </a:xfrm>
        </p:spPr>
        <p:txBody>
          <a:bodyPr>
            <a:normAutofit fontScale="90000"/>
          </a:bodyPr>
          <a:lstStyle/>
          <a:p>
            <a:pPr marL="457200" marR="0" lvl="0" indent="-457200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tabLst/>
              <a:defRPr/>
            </a:pPr>
            <a:r>
              <a:rPr kumimoji="0" lang="hr-HR" sz="27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Prirodna jezera</a:t>
            </a:r>
            <a:br>
              <a:rPr kumimoji="0" lang="hr-HR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hr-HR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 najveće prirodno jezero na Zemlji je Kaspijsko jezero</a:t>
            </a:r>
            <a:br>
              <a:rPr kumimoji="0" lang="hr-HR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hr-HR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 po postanku je tektonsko jer je nastalo pokretima </a:t>
            </a:r>
            <a:r>
              <a:rPr kumimoji="0" lang="hr-HR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litosfernih</a:t>
            </a:r>
            <a:r>
              <a:rPr kumimoji="0" lang="hr-HR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ploča koji su ga odvojili od mora</a:t>
            </a:r>
            <a:br>
              <a:rPr kumimoji="0" lang="hr-HR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br>
              <a:rPr kumimoji="0" lang="hr-H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endParaRPr lang="hr-HR" dirty="0"/>
          </a:p>
        </p:txBody>
      </p:sp>
      <p:sp>
        <p:nvSpPr>
          <p:cNvPr id="9" name="Pravokutnik: zaobljeni dijagonalni kutovi 8">
            <a:extLst>
              <a:ext uri="{FF2B5EF4-FFF2-40B4-BE49-F238E27FC236}">
                <a16:creationId xmlns:a16="http://schemas.microsoft.com/office/drawing/2014/main" id="{C6DD4C2B-1B2E-4664-9DE8-A8FD9D91D687}"/>
              </a:ext>
            </a:extLst>
          </p:cNvPr>
          <p:cNvSpPr/>
          <p:nvPr/>
        </p:nvSpPr>
        <p:spPr>
          <a:xfrm>
            <a:off x="839788" y="5121907"/>
            <a:ext cx="4957297" cy="1487211"/>
          </a:xfrm>
          <a:prstGeom prst="round2DiagRect">
            <a:avLst>
              <a:gd name="adj1" fmla="val 16667"/>
              <a:gd name="adj2" fmla="val 0"/>
            </a:avLst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hr-H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Pronađi navedena jezera na geografskoj karti </a:t>
            </a:r>
            <a:endParaRPr lang="hr-HR" dirty="0"/>
          </a:p>
        </p:txBody>
      </p:sp>
      <p:sp>
        <p:nvSpPr>
          <p:cNvPr id="10" name="TekstniOkvir 9">
            <a:extLst>
              <a:ext uri="{FF2B5EF4-FFF2-40B4-BE49-F238E27FC236}">
                <a16:creationId xmlns:a16="http://schemas.microsoft.com/office/drawing/2014/main" id="{5C7886A3-5E7E-4C21-AA77-CADB1A4B0A36}"/>
              </a:ext>
            </a:extLst>
          </p:cNvPr>
          <p:cNvSpPr txBox="1"/>
          <p:nvPr/>
        </p:nvSpPr>
        <p:spPr>
          <a:xfrm>
            <a:off x="6096000" y="2549429"/>
            <a:ext cx="5797085" cy="35209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hr-H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 tektonska jezera su i Ohridsko i </a:t>
            </a:r>
            <a:r>
              <a:rPr kumimoji="0" lang="hr-H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Prespansko</a:t>
            </a:r>
            <a:endParaRPr kumimoji="0" lang="hr-H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hr-H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 Ledenjačka jezera </a:t>
            </a:r>
          </a:p>
          <a:p>
            <a:pPr marL="800100" lvl="1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kumimoji="0" lang="hr-H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najbrojnija u Europi</a:t>
            </a:r>
          </a:p>
          <a:p>
            <a:pPr marL="800100" lvl="1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hr-HR" sz="2400" dirty="0">
                <a:solidFill>
                  <a:prstClr val="black"/>
                </a:solidFill>
                <a:latin typeface="Calibri"/>
              </a:rPr>
              <a:t>v</a:t>
            </a:r>
            <a:r>
              <a:rPr kumimoji="0" lang="hr-H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ećina</a:t>
            </a:r>
            <a:r>
              <a:rPr kumimoji="0" lang="hr-H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se nalazi na sjeveru i u Alpama</a:t>
            </a:r>
          </a:p>
          <a:p>
            <a:pPr marL="800100" lvl="1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hr-HR" sz="2400" dirty="0">
                <a:solidFill>
                  <a:prstClr val="black"/>
                </a:solidFill>
                <a:latin typeface="Calibri"/>
              </a:rPr>
              <a:t>n</a:t>
            </a:r>
            <a:r>
              <a:rPr kumimoji="0" lang="hr-H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ajveće</a:t>
            </a:r>
            <a:r>
              <a:rPr kumimoji="0" lang="hr-H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je Ladoga</a:t>
            </a: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hr-H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 jezera Neni i </a:t>
            </a:r>
            <a:r>
              <a:rPr kumimoji="0" lang="hr-H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Albano</a:t>
            </a:r>
            <a:r>
              <a:rPr kumimoji="0" lang="hr-H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su nastala u kraterima vulkana</a:t>
            </a: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hr-H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 jezero </a:t>
            </a:r>
            <a:r>
              <a:rPr kumimoji="0" lang="hr-H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Kaali</a:t>
            </a:r>
            <a:r>
              <a:rPr kumimoji="0" lang="hr-H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– nastalo u krateru meteorita</a:t>
            </a:r>
          </a:p>
        </p:txBody>
      </p:sp>
    </p:spTree>
    <p:extLst>
      <p:ext uri="{BB962C8B-B14F-4D97-AF65-F5344CB8AC3E}">
        <p14:creationId xmlns:p14="http://schemas.microsoft.com/office/powerpoint/2010/main" val="2614975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6F5284B8-8C58-40EF-BECB-12E427DFA8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86920"/>
            <a:ext cx="12192000" cy="5844742"/>
          </a:xfrm>
          <a:prstGeom prst="rect">
            <a:avLst/>
          </a:prstGeom>
        </p:spPr>
      </p:pic>
      <p:graphicFrame>
        <p:nvGraphicFramePr>
          <p:cNvPr id="9" name="Tablica 9">
            <a:extLst>
              <a:ext uri="{FF2B5EF4-FFF2-40B4-BE49-F238E27FC236}">
                <a16:creationId xmlns:a16="http://schemas.microsoft.com/office/drawing/2014/main" id="{C0F82525-C6EC-401E-857C-7DBD800F182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33429959"/>
              </p:ext>
            </p:extLst>
          </p:nvPr>
        </p:nvGraphicFramePr>
        <p:xfrm>
          <a:off x="5454870" y="1324303"/>
          <a:ext cx="4477406" cy="526183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14096">
                  <a:extLst>
                    <a:ext uri="{9D8B030D-6E8A-4147-A177-3AD203B41FA5}">
                      <a16:colId xmlns:a16="http://schemas.microsoft.com/office/drawing/2014/main" val="3666091510"/>
                    </a:ext>
                  </a:extLst>
                </a:gridCol>
                <a:gridCol w="1072055">
                  <a:extLst>
                    <a:ext uri="{9D8B030D-6E8A-4147-A177-3AD203B41FA5}">
                      <a16:colId xmlns:a16="http://schemas.microsoft.com/office/drawing/2014/main" val="3894517342"/>
                    </a:ext>
                  </a:extLst>
                </a:gridCol>
                <a:gridCol w="2291255">
                  <a:extLst>
                    <a:ext uri="{9D8B030D-6E8A-4147-A177-3AD203B41FA5}">
                      <a16:colId xmlns:a16="http://schemas.microsoft.com/office/drawing/2014/main" val="351014251"/>
                    </a:ext>
                  </a:extLst>
                </a:gridCol>
              </a:tblGrid>
              <a:tr h="656019">
                <a:tc>
                  <a:txBody>
                    <a:bodyPr/>
                    <a:lstStyle/>
                    <a:p>
                      <a:pPr algn="ctr"/>
                      <a:r>
                        <a:rPr lang="hr-HR" dirty="0"/>
                        <a:t>Prirodno jezero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dirty="0"/>
                        <a:t>Površina (km²)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dirty="0"/>
                        <a:t>Država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84676295"/>
                  </a:ext>
                </a:extLst>
              </a:tr>
              <a:tr h="656019">
                <a:tc>
                  <a:txBody>
                    <a:bodyPr/>
                    <a:lstStyle/>
                    <a:p>
                      <a:r>
                        <a:rPr lang="hr-HR" dirty="0"/>
                        <a:t>Kaspijsko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dirty="0"/>
                        <a:t>371 000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dirty="0"/>
                        <a:t>Rusija, Kazahstan, Turkmenistan, Iran, Azerbajdžan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79561962"/>
                  </a:ext>
                </a:extLst>
              </a:tr>
              <a:tr h="380075">
                <a:tc>
                  <a:txBody>
                    <a:bodyPr/>
                    <a:lstStyle/>
                    <a:p>
                      <a:r>
                        <a:rPr lang="hr-HR" dirty="0"/>
                        <a:t>Ladoga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dirty="0"/>
                        <a:t>18 400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dirty="0"/>
                        <a:t>Rusija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44571160"/>
                  </a:ext>
                </a:extLst>
              </a:tr>
              <a:tr h="380075">
                <a:tc>
                  <a:txBody>
                    <a:bodyPr/>
                    <a:lstStyle/>
                    <a:p>
                      <a:r>
                        <a:rPr lang="hr-HR" dirty="0" err="1"/>
                        <a:t>Onega</a:t>
                      </a:r>
                      <a:endParaRPr lang="hr-H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dirty="0"/>
                        <a:t>9 700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dirty="0"/>
                        <a:t>Rusija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19536193"/>
                  </a:ext>
                </a:extLst>
              </a:tr>
              <a:tr h="380075">
                <a:tc>
                  <a:txBody>
                    <a:bodyPr/>
                    <a:lstStyle/>
                    <a:p>
                      <a:r>
                        <a:rPr lang="hr-HR" dirty="0" err="1"/>
                        <a:t>Vänern</a:t>
                      </a:r>
                      <a:endParaRPr lang="hr-H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dirty="0"/>
                        <a:t>5 550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dirty="0"/>
                        <a:t>Švedska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82297031"/>
                  </a:ext>
                </a:extLst>
              </a:tr>
              <a:tr h="656019">
                <a:tc>
                  <a:txBody>
                    <a:bodyPr/>
                    <a:lstStyle/>
                    <a:p>
                      <a:r>
                        <a:rPr lang="hr-HR" dirty="0" err="1"/>
                        <a:t>Peipsi</a:t>
                      </a:r>
                      <a:r>
                        <a:rPr lang="hr-HR" dirty="0"/>
                        <a:t> (</a:t>
                      </a:r>
                      <a:r>
                        <a:rPr lang="hr-HR" dirty="0" err="1"/>
                        <a:t>Čudsko</a:t>
                      </a:r>
                      <a:r>
                        <a:rPr lang="hr-HR" dirty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dirty="0"/>
                        <a:t>3 550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dirty="0"/>
                        <a:t>Estonija, Rusija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84476401"/>
                  </a:ext>
                </a:extLst>
              </a:tr>
              <a:tr h="374868">
                <a:tc>
                  <a:txBody>
                    <a:bodyPr/>
                    <a:lstStyle/>
                    <a:p>
                      <a:r>
                        <a:rPr lang="hr-HR" dirty="0" err="1"/>
                        <a:t>Ilmen</a:t>
                      </a:r>
                      <a:endParaRPr lang="hr-H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dirty="0"/>
                        <a:t>2 100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dirty="0"/>
                        <a:t>Rusija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10469767"/>
                  </a:ext>
                </a:extLst>
              </a:tr>
              <a:tr h="380075">
                <a:tc>
                  <a:txBody>
                    <a:bodyPr/>
                    <a:lstStyle/>
                    <a:p>
                      <a:r>
                        <a:rPr lang="hr-HR" dirty="0" err="1"/>
                        <a:t>Vättern</a:t>
                      </a:r>
                      <a:endParaRPr lang="hr-H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dirty="0"/>
                        <a:t>1 912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dirty="0"/>
                        <a:t>Švedska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9397624"/>
                  </a:ext>
                </a:extLst>
              </a:tr>
              <a:tr h="380075">
                <a:tc>
                  <a:txBody>
                    <a:bodyPr/>
                    <a:lstStyle/>
                    <a:p>
                      <a:r>
                        <a:rPr lang="hr-HR" dirty="0" err="1"/>
                        <a:t>Saimaa</a:t>
                      </a:r>
                      <a:endParaRPr lang="hr-H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dirty="0"/>
                        <a:t>1 800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dirty="0"/>
                        <a:t>Finska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9470911"/>
                  </a:ext>
                </a:extLst>
              </a:tr>
              <a:tr h="380075">
                <a:tc>
                  <a:txBody>
                    <a:bodyPr/>
                    <a:lstStyle/>
                    <a:p>
                      <a:r>
                        <a:rPr lang="hr-HR" dirty="0" err="1"/>
                        <a:t>Inari</a:t>
                      </a:r>
                      <a:endParaRPr lang="hr-H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dirty="0"/>
                        <a:t>1 300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dirty="0"/>
                        <a:t>Finska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9273509"/>
                  </a:ext>
                </a:extLst>
              </a:tr>
              <a:tr h="380075">
                <a:tc>
                  <a:txBody>
                    <a:bodyPr/>
                    <a:lstStyle/>
                    <a:p>
                      <a:r>
                        <a:rPr lang="hr-HR" dirty="0" err="1"/>
                        <a:t>Mälaren</a:t>
                      </a:r>
                      <a:endParaRPr lang="hr-H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dirty="0"/>
                        <a:t>1 140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dirty="0"/>
                        <a:t>Švedska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31396127"/>
                  </a:ext>
                </a:extLst>
              </a:tr>
            </a:tbl>
          </a:graphicData>
        </a:graphic>
      </p:graphicFrame>
      <p:sp>
        <p:nvSpPr>
          <p:cNvPr id="8" name="Rezervirano mjesto teksta 7">
            <a:extLst>
              <a:ext uri="{FF2B5EF4-FFF2-40B4-BE49-F238E27FC236}">
                <a16:creationId xmlns:a16="http://schemas.microsoft.com/office/drawing/2014/main" id="{A9A07A72-AA9C-43A8-9554-7C68768BD6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922585"/>
            <a:ext cx="3932237" cy="4173415"/>
          </a:xfrm>
        </p:spPr>
        <p:txBody>
          <a:bodyPr/>
          <a:lstStyle/>
          <a:p>
            <a:endParaRPr lang="hr-HR" dirty="0"/>
          </a:p>
          <a:p>
            <a:endParaRPr lang="hr-HR" dirty="0"/>
          </a:p>
        </p:txBody>
      </p:sp>
      <p:sp>
        <p:nvSpPr>
          <p:cNvPr id="2" name="Strelica: desno 1">
            <a:extLst>
              <a:ext uri="{FF2B5EF4-FFF2-40B4-BE49-F238E27FC236}">
                <a16:creationId xmlns:a16="http://schemas.microsoft.com/office/drawing/2014/main" id="{8C9E3946-195C-43D8-BC40-A48E5881EFE5}"/>
              </a:ext>
            </a:extLst>
          </p:cNvPr>
          <p:cNvSpPr/>
          <p:nvPr/>
        </p:nvSpPr>
        <p:spPr>
          <a:xfrm>
            <a:off x="3016469" y="3105402"/>
            <a:ext cx="2280745" cy="180777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/>
              <a:t>Površinom najveća prirodna jezera u Europi</a:t>
            </a:r>
          </a:p>
        </p:txBody>
      </p:sp>
    </p:spTree>
    <p:extLst>
      <p:ext uri="{BB962C8B-B14F-4D97-AF65-F5344CB8AC3E}">
        <p14:creationId xmlns:p14="http://schemas.microsoft.com/office/powerpoint/2010/main" val="4055813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9BE01A2C-A4F0-4CD0-96FE-9B01E98083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4594" y="1095208"/>
            <a:ext cx="12402208" cy="5844742"/>
          </a:xfrm>
          <a:prstGeom prst="rect">
            <a:avLst/>
          </a:prstGeom>
        </p:spPr>
      </p:pic>
      <p:pic>
        <p:nvPicPr>
          <p:cNvPr id="6" name="Rezervirano mjesto sadržaja 5">
            <a:extLst>
              <a:ext uri="{FF2B5EF4-FFF2-40B4-BE49-F238E27FC236}">
                <a16:creationId xmlns:a16="http://schemas.microsoft.com/office/drawing/2014/main" id="{D6D2F753-5456-48D3-A615-DDAA3BC3750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106510" y="1670215"/>
            <a:ext cx="5569357" cy="417353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Rezervirano mjesto teksta 4">
            <a:extLst>
              <a:ext uri="{FF2B5EF4-FFF2-40B4-BE49-F238E27FC236}">
                <a16:creationId xmlns:a16="http://schemas.microsoft.com/office/drawing/2014/main" id="{F51C15D5-AB46-4F52-A421-8F8D3FB170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922585"/>
            <a:ext cx="4110584" cy="4173415"/>
          </a:xfrm>
        </p:spPr>
        <p:txBody>
          <a:bodyPr/>
          <a:lstStyle/>
          <a:p>
            <a:r>
              <a:rPr lang="hr-HR" sz="2400" b="1" u="sng" dirty="0"/>
              <a:t>Umjetna jezera</a:t>
            </a:r>
          </a:p>
          <a:p>
            <a:r>
              <a:rPr lang="hr-HR" sz="2400" dirty="0"/>
              <a:t>- najčešće su nastala zbog izgradnje hidroelektrana (HE) </a:t>
            </a:r>
          </a:p>
          <a:p>
            <a:r>
              <a:rPr lang="hr-HR" sz="2400" dirty="0"/>
              <a:t>(za dobivanje električne energije)</a:t>
            </a:r>
          </a:p>
          <a:p>
            <a:r>
              <a:rPr lang="hr-HR" sz="2400" dirty="0"/>
              <a:t>- na rijeci Volgi je izgrađen najveći broj umjetnih jezera</a:t>
            </a:r>
          </a:p>
          <a:p>
            <a:pPr marL="285750" indent="-285750">
              <a:buFontTx/>
              <a:buChar char="-"/>
            </a:pPr>
            <a:endParaRPr lang="hr-HR" dirty="0"/>
          </a:p>
          <a:p>
            <a:endParaRPr lang="hr-HR" dirty="0"/>
          </a:p>
          <a:p>
            <a:endParaRPr lang="hr-HR" dirty="0"/>
          </a:p>
          <a:p>
            <a:pPr marL="285750" indent="-285750">
              <a:buFontTx/>
              <a:buChar char="-"/>
            </a:pPr>
            <a:endParaRPr lang="hr-HR" dirty="0"/>
          </a:p>
        </p:txBody>
      </p:sp>
      <p:sp>
        <p:nvSpPr>
          <p:cNvPr id="3" name="Pravokutnik: zaobljeni dijagonalni kutovi 2">
            <a:extLst>
              <a:ext uri="{FF2B5EF4-FFF2-40B4-BE49-F238E27FC236}">
                <a16:creationId xmlns:a16="http://schemas.microsoft.com/office/drawing/2014/main" id="{883EBC2F-5520-41EB-9D34-3211D66A5763}"/>
              </a:ext>
            </a:extLst>
          </p:cNvPr>
          <p:cNvSpPr/>
          <p:nvPr/>
        </p:nvSpPr>
        <p:spPr>
          <a:xfrm>
            <a:off x="594874" y="4752237"/>
            <a:ext cx="3935413" cy="1177159"/>
          </a:xfrm>
          <a:prstGeom prst="round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hr-HR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Otvori atlas i pronađi neka umjetna jezera na rijeci Volgi</a:t>
            </a:r>
          </a:p>
        </p:txBody>
      </p:sp>
      <p:sp>
        <p:nvSpPr>
          <p:cNvPr id="7" name="TekstniOkvir 6">
            <a:extLst>
              <a:ext uri="{FF2B5EF4-FFF2-40B4-BE49-F238E27FC236}">
                <a16:creationId xmlns:a16="http://schemas.microsoft.com/office/drawing/2014/main" id="{124C6A0C-74D8-4085-83B4-8049167EB6A9}"/>
              </a:ext>
            </a:extLst>
          </p:cNvPr>
          <p:cNvSpPr txBox="1"/>
          <p:nvPr/>
        </p:nvSpPr>
        <p:spPr>
          <a:xfrm>
            <a:off x="6604712" y="5843752"/>
            <a:ext cx="49924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/>
              <a:t>Primjer umjetnog jezera na rijeci Volgi</a:t>
            </a:r>
          </a:p>
        </p:txBody>
      </p:sp>
    </p:spTree>
    <p:extLst>
      <p:ext uri="{BB962C8B-B14F-4D97-AF65-F5344CB8AC3E}">
        <p14:creationId xmlns:p14="http://schemas.microsoft.com/office/powerpoint/2010/main" val="1723860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lak 3">
            <a:extLst>
              <a:ext uri="{FF2B5EF4-FFF2-40B4-BE49-F238E27FC236}">
                <a16:creationId xmlns:a16="http://schemas.microsoft.com/office/drawing/2014/main" id="{8920963F-8409-4688-89CE-1260013C02DA}"/>
              </a:ext>
            </a:extLst>
          </p:cNvPr>
          <p:cNvSpPr/>
          <p:nvPr/>
        </p:nvSpPr>
        <p:spPr>
          <a:xfrm>
            <a:off x="-327405" y="2215769"/>
            <a:ext cx="2261309" cy="1623387"/>
          </a:xfrm>
          <a:prstGeom prst="cloud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Koristeći geografsku kartu popuni tablicu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23DA7CB-9939-0242-AD2D-4B922B7D6E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12580" y="1261661"/>
            <a:ext cx="5496910" cy="1323440"/>
          </a:xfrm>
        </p:spPr>
        <p:txBody>
          <a:bodyPr/>
          <a:lstStyle/>
          <a:p>
            <a:r>
              <a:rPr lang="hr-HR" dirty="0"/>
              <a:t>Ponavljanje</a:t>
            </a:r>
            <a:endParaRPr lang="x-none" dirty="0"/>
          </a:p>
        </p:txBody>
      </p:sp>
      <p:graphicFrame>
        <p:nvGraphicFramePr>
          <p:cNvPr id="5" name="Tablica 5">
            <a:extLst>
              <a:ext uri="{FF2B5EF4-FFF2-40B4-BE49-F238E27FC236}">
                <a16:creationId xmlns:a16="http://schemas.microsoft.com/office/drawing/2014/main" id="{5231A317-121E-476A-A516-7F8A703F558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14415108"/>
              </p:ext>
            </p:extLst>
          </p:nvPr>
        </p:nvGraphicFramePr>
        <p:xfrm>
          <a:off x="178673" y="3839156"/>
          <a:ext cx="5496908" cy="2585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4227">
                  <a:extLst>
                    <a:ext uri="{9D8B030D-6E8A-4147-A177-3AD203B41FA5}">
                      <a16:colId xmlns:a16="http://schemas.microsoft.com/office/drawing/2014/main" val="3670910406"/>
                    </a:ext>
                  </a:extLst>
                </a:gridCol>
                <a:gridCol w="1374227">
                  <a:extLst>
                    <a:ext uri="{9D8B030D-6E8A-4147-A177-3AD203B41FA5}">
                      <a16:colId xmlns:a16="http://schemas.microsoft.com/office/drawing/2014/main" val="3745890731"/>
                    </a:ext>
                  </a:extLst>
                </a:gridCol>
                <a:gridCol w="1374227">
                  <a:extLst>
                    <a:ext uri="{9D8B030D-6E8A-4147-A177-3AD203B41FA5}">
                      <a16:colId xmlns:a16="http://schemas.microsoft.com/office/drawing/2014/main" val="2059193064"/>
                    </a:ext>
                  </a:extLst>
                </a:gridCol>
                <a:gridCol w="1374227">
                  <a:extLst>
                    <a:ext uri="{9D8B030D-6E8A-4147-A177-3AD203B41FA5}">
                      <a16:colId xmlns:a16="http://schemas.microsoft.com/office/drawing/2014/main" val="2660726122"/>
                    </a:ext>
                  </a:extLst>
                </a:gridCol>
              </a:tblGrid>
              <a:tr h="285589">
                <a:tc>
                  <a:txBody>
                    <a:bodyPr/>
                    <a:lstStyle/>
                    <a:p>
                      <a:pPr algn="ctr"/>
                      <a:r>
                        <a:rPr lang="hr-HR" sz="1400" dirty="0"/>
                        <a:t>Slijev Arktičkog oceana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400" dirty="0"/>
                        <a:t>Sljevovi zapadne europske obale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400" dirty="0"/>
                        <a:t>Sljevovi južne europske obale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400" dirty="0"/>
                        <a:t>Slijev Kaspijskog jezera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226541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r-H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222171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775156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r-H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530746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hr-H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r-H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r-H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551943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r-H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r-H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22283226"/>
                  </a:ext>
                </a:extLst>
              </a:tr>
            </a:tbl>
          </a:graphicData>
        </a:graphic>
      </p:graphicFrame>
      <p:sp>
        <p:nvSpPr>
          <p:cNvPr id="6" name="TekstniOkvir 5">
            <a:extLst>
              <a:ext uri="{FF2B5EF4-FFF2-40B4-BE49-F238E27FC236}">
                <a16:creationId xmlns:a16="http://schemas.microsoft.com/office/drawing/2014/main" id="{AADD03CF-4761-40F4-9809-0436DD97C58E}"/>
              </a:ext>
            </a:extLst>
          </p:cNvPr>
          <p:cNvSpPr txBox="1"/>
          <p:nvPr/>
        </p:nvSpPr>
        <p:spPr>
          <a:xfrm>
            <a:off x="1365662" y="3469824"/>
            <a:ext cx="39518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   Za svaki slijev upiši pet rijeka</a:t>
            </a:r>
          </a:p>
        </p:txBody>
      </p:sp>
      <p:sp>
        <p:nvSpPr>
          <p:cNvPr id="7" name="Pravokutnik: zaobljeni kutovi 6">
            <a:extLst>
              <a:ext uri="{FF2B5EF4-FFF2-40B4-BE49-F238E27FC236}">
                <a16:creationId xmlns:a16="http://schemas.microsoft.com/office/drawing/2014/main" id="{0EFC3380-987F-472E-85E5-A1C873C64854}"/>
              </a:ext>
            </a:extLst>
          </p:cNvPr>
          <p:cNvSpPr/>
          <p:nvPr/>
        </p:nvSpPr>
        <p:spPr>
          <a:xfrm>
            <a:off x="6537434" y="2585101"/>
            <a:ext cx="3205656" cy="111409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hr-H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Kako se dijele prirodna jezera prema postanku?</a:t>
            </a:r>
            <a:endParaRPr lang="hr-HR" dirty="0"/>
          </a:p>
        </p:txBody>
      </p:sp>
      <p:sp>
        <p:nvSpPr>
          <p:cNvPr id="8" name="Pravokutnik: zaobljeni kutovi 7">
            <a:extLst>
              <a:ext uri="{FF2B5EF4-FFF2-40B4-BE49-F238E27FC236}">
                <a16:creationId xmlns:a16="http://schemas.microsoft.com/office/drawing/2014/main" id="{0413B2E9-E05E-4F72-AE97-31BE40C12238}"/>
              </a:ext>
            </a:extLst>
          </p:cNvPr>
          <p:cNvSpPr/>
          <p:nvPr/>
        </p:nvSpPr>
        <p:spPr>
          <a:xfrm>
            <a:off x="6353507" y="3986300"/>
            <a:ext cx="3573510" cy="2666747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400" dirty="0">
                <a:solidFill>
                  <a:schemeClr val="tx1"/>
                </a:solidFill>
              </a:rPr>
              <a:t>Na geografskoj karti pronađi sljedeća jezera:</a:t>
            </a:r>
          </a:p>
          <a:p>
            <a:pPr algn="ctr"/>
            <a:r>
              <a:rPr lang="hr-HR" sz="2400" dirty="0">
                <a:solidFill>
                  <a:schemeClr val="tx1"/>
                </a:solidFill>
              </a:rPr>
              <a:t>Ladoga</a:t>
            </a:r>
          </a:p>
          <a:p>
            <a:pPr algn="ctr"/>
            <a:r>
              <a:rPr lang="hr-HR" sz="2400" dirty="0">
                <a:solidFill>
                  <a:schemeClr val="tx1"/>
                </a:solidFill>
              </a:rPr>
              <a:t>Neni</a:t>
            </a:r>
          </a:p>
          <a:p>
            <a:pPr algn="ctr"/>
            <a:r>
              <a:rPr lang="hr-HR" sz="2400" dirty="0" err="1">
                <a:solidFill>
                  <a:schemeClr val="tx1"/>
                </a:solidFill>
              </a:rPr>
              <a:t>Kaali</a:t>
            </a:r>
            <a:endParaRPr lang="hr-HR" sz="2400" dirty="0">
              <a:solidFill>
                <a:schemeClr val="tx1"/>
              </a:solidFill>
            </a:endParaRPr>
          </a:p>
          <a:p>
            <a:pPr algn="ctr"/>
            <a:r>
              <a:rPr lang="hr-HR" sz="2400" dirty="0" err="1">
                <a:solidFill>
                  <a:schemeClr val="tx1"/>
                </a:solidFill>
              </a:rPr>
              <a:t>Volgogradsko</a:t>
            </a:r>
            <a:r>
              <a:rPr lang="hr-HR" sz="2400" dirty="0">
                <a:solidFill>
                  <a:schemeClr val="tx1"/>
                </a:solidFill>
              </a:rPr>
              <a:t> jezero</a:t>
            </a:r>
          </a:p>
        </p:txBody>
      </p:sp>
      <p:sp>
        <p:nvSpPr>
          <p:cNvPr id="9" name="Strelica: ulijevo 8">
            <a:extLst>
              <a:ext uri="{FF2B5EF4-FFF2-40B4-BE49-F238E27FC236}">
                <a16:creationId xmlns:a16="http://schemas.microsoft.com/office/drawing/2014/main" id="{5ED179C2-983C-44F8-AAB7-142CA6D3FBE7}"/>
              </a:ext>
            </a:extLst>
          </p:cNvPr>
          <p:cNvSpPr/>
          <p:nvPr/>
        </p:nvSpPr>
        <p:spPr>
          <a:xfrm>
            <a:off x="9927017" y="4188372"/>
            <a:ext cx="1592321" cy="2280745"/>
          </a:xfrm>
          <a:prstGeom prst="leftArrow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>
                <a:solidFill>
                  <a:schemeClr val="tx1"/>
                </a:solidFill>
              </a:rPr>
              <a:t>Kakvog su postanka navedena jezera?</a:t>
            </a:r>
          </a:p>
        </p:txBody>
      </p:sp>
    </p:spTree>
    <p:extLst>
      <p:ext uri="{BB962C8B-B14F-4D97-AF65-F5344CB8AC3E}">
        <p14:creationId xmlns:p14="http://schemas.microsoft.com/office/powerpoint/2010/main" val="28851172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3DA7CB-9939-0242-AD2D-4B922B7D6E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50124" y="955489"/>
            <a:ext cx="9144000" cy="1655763"/>
          </a:xfrm>
        </p:spPr>
        <p:txBody>
          <a:bodyPr>
            <a:normAutofit/>
          </a:bodyPr>
          <a:lstStyle/>
          <a:p>
            <a:r>
              <a:rPr kumimoji="0" lang="hr-HR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Nakon današnjeg sata moći ćete…</a:t>
            </a:r>
            <a:endParaRPr lang="x-none" sz="4800" dirty="0">
              <a:latin typeface="+mn-lt"/>
            </a:endParaRP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1C42D4AA-635D-4085-9E75-B79353C569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55227" y="3271271"/>
            <a:ext cx="9144000" cy="1402448"/>
          </a:xfrm>
        </p:spPr>
        <p:txBody>
          <a:bodyPr>
            <a:normAutofit lnSpcReduction="10000"/>
          </a:bodyPr>
          <a:lstStyle/>
          <a:p>
            <a:r>
              <a:rPr lang="hr-HR" dirty="0"/>
              <a:t>- Navesti i na geografskoj karti pokazati važnije europske rijeke i klasificirati ih prema sljevovima</a:t>
            </a:r>
          </a:p>
          <a:p>
            <a:r>
              <a:rPr lang="hr-HR" dirty="0"/>
              <a:t>- Razlikovati vrste jezera prema postanku (tektonska, akumulacijska, i erozijska) s primjerima na geografskoj karti</a:t>
            </a:r>
          </a:p>
        </p:txBody>
      </p:sp>
    </p:spTree>
    <p:extLst>
      <p:ext uri="{BB962C8B-B14F-4D97-AF65-F5344CB8AC3E}">
        <p14:creationId xmlns:p14="http://schemas.microsoft.com/office/powerpoint/2010/main" val="5046298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3DA7CB-9939-0242-AD2D-4B922B7D6E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311" y="1489520"/>
            <a:ext cx="10515600" cy="964421"/>
          </a:xfrm>
        </p:spPr>
        <p:txBody>
          <a:bodyPr>
            <a:normAutofit fontScale="90000"/>
          </a:bodyPr>
          <a:lstStyle/>
          <a:p>
            <a:pPr algn="ctr"/>
            <a:r>
              <a:rPr lang="hr-HR" sz="4000" dirty="0">
                <a:latin typeface="+mn-lt"/>
              </a:rPr>
              <a:t>Prisjetimo se…</a:t>
            </a:r>
            <a:br>
              <a:rPr lang="hr-HR" sz="4000" dirty="0">
                <a:latin typeface="+mn-lt"/>
              </a:rPr>
            </a:br>
            <a:r>
              <a:rPr lang="hr-HR" sz="4000" dirty="0">
                <a:latin typeface="+mn-lt"/>
              </a:rPr>
              <a:t>Što je…</a:t>
            </a:r>
            <a:endParaRPr lang="x-none" sz="4000" dirty="0">
              <a:latin typeface="+mn-lt"/>
            </a:endParaRP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9A358587-E138-49B3-8BF5-DB0BFAB590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2811294"/>
            <a:ext cx="10515600" cy="3806321"/>
          </a:xfrm>
        </p:spPr>
        <p:txBody>
          <a:bodyPr>
            <a:normAutofit/>
          </a:bodyPr>
          <a:lstStyle/>
          <a:p>
            <a:r>
              <a:rPr lang="hr-HR" dirty="0">
                <a:solidFill>
                  <a:schemeClr val="tx1"/>
                </a:solidFill>
              </a:rPr>
              <a:t>Slijev?</a:t>
            </a:r>
          </a:p>
          <a:p>
            <a:r>
              <a:rPr lang="hr-HR" dirty="0">
                <a:solidFill>
                  <a:schemeClr val="tx1"/>
                </a:solidFill>
              </a:rPr>
              <a:t>Slijev je prostor sa kojega se rijeke ulijevaju u neko more ili jezero</a:t>
            </a:r>
          </a:p>
          <a:p>
            <a:r>
              <a:rPr lang="hr-HR" dirty="0">
                <a:solidFill>
                  <a:schemeClr val="tx1"/>
                </a:solidFill>
              </a:rPr>
              <a:t>Porječje?</a:t>
            </a:r>
          </a:p>
          <a:p>
            <a:r>
              <a:rPr lang="hr-HR" dirty="0">
                <a:solidFill>
                  <a:schemeClr val="tx1"/>
                </a:solidFill>
              </a:rPr>
              <a:t>Porječje je prostor rijeke sa svim njezinim pritokama</a:t>
            </a:r>
          </a:p>
          <a:p>
            <a:r>
              <a:rPr lang="hr-HR" dirty="0">
                <a:solidFill>
                  <a:schemeClr val="tx1"/>
                </a:solidFill>
              </a:rPr>
              <a:t>Riječna mreža?</a:t>
            </a:r>
          </a:p>
          <a:p>
            <a:r>
              <a:rPr lang="hr-HR" dirty="0">
                <a:solidFill>
                  <a:schemeClr val="tx1"/>
                </a:solidFill>
              </a:rPr>
              <a:t>Riječna mreža je skup rijeka na određenom prostoru</a:t>
            </a:r>
          </a:p>
          <a:p>
            <a:r>
              <a:rPr lang="hr-HR" dirty="0">
                <a:solidFill>
                  <a:schemeClr val="tx1"/>
                </a:solidFill>
              </a:rPr>
              <a:t>Riječni režim?</a:t>
            </a:r>
          </a:p>
          <a:p>
            <a:r>
              <a:rPr lang="hr-HR" dirty="0">
                <a:solidFill>
                  <a:schemeClr val="tx1"/>
                </a:solidFill>
              </a:rPr>
              <a:t>Riječni režim je način na koji rijeka dobiva vodu u koritu</a:t>
            </a:r>
          </a:p>
        </p:txBody>
      </p:sp>
      <p:sp>
        <p:nvSpPr>
          <p:cNvPr id="4" name="Pravokutnik 3">
            <a:extLst>
              <a:ext uri="{FF2B5EF4-FFF2-40B4-BE49-F238E27FC236}">
                <a16:creationId xmlns:a16="http://schemas.microsoft.com/office/drawing/2014/main" id="{D5DCA3F5-218E-4479-BA5B-E57EF4EDA53A}"/>
              </a:ext>
            </a:extLst>
          </p:cNvPr>
          <p:cNvSpPr/>
          <p:nvPr/>
        </p:nvSpPr>
        <p:spPr>
          <a:xfrm>
            <a:off x="725214" y="3247697"/>
            <a:ext cx="8240110" cy="40990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5" name="Pravokutnik 4">
            <a:extLst>
              <a:ext uri="{FF2B5EF4-FFF2-40B4-BE49-F238E27FC236}">
                <a16:creationId xmlns:a16="http://schemas.microsoft.com/office/drawing/2014/main" id="{1C4BC007-3637-46BC-8EEC-72454BBE4EC5}"/>
              </a:ext>
            </a:extLst>
          </p:cNvPr>
          <p:cNvSpPr/>
          <p:nvPr/>
        </p:nvSpPr>
        <p:spPr>
          <a:xfrm>
            <a:off x="831850" y="4094003"/>
            <a:ext cx="7924800" cy="40990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6" name="Pravokutnik 5">
            <a:extLst>
              <a:ext uri="{FF2B5EF4-FFF2-40B4-BE49-F238E27FC236}">
                <a16:creationId xmlns:a16="http://schemas.microsoft.com/office/drawing/2014/main" id="{0AB1A1CA-7669-46CE-A4C2-2D699D8BB5D7}"/>
              </a:ext>
            </a:extLst>
          </p:cNvPr>
          <p:cNvSpPr/>
          <p:nvPr/>
        </p:nvSpPr>
        <p:spPr>
          <a:xfrm>
            <a:off x="725214" y="5055476"/>
            <a:ext cx="6600496" cy="40990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7" name="Pravokutnik: zaobljeni dijagonalni kutovi 6">
            <a:extLst>
              <a:ext uri="{FF2B5EF4-FFF2-40B4-BE49-F238E27FC236}">
                <a16:creationId xmlns:a16="http://schemas.microsoft.com/office/drawing/2014/main" id="{793EC68E-926C-4AD9-AF30-39B3F4A07BFC}"/>
              </a:ext>
            </a:extLst>
          </p:cNvPr>
          <p:cNvSpPr/>
          <p:nvPr/>
        </p:nvSpPr>
        <p:spPr>
          <a:xfrm>
            <a:off x="641131" y="5938345"/>
            <a:ext cx="7662041" cy="504496"/>
          </a:xfrm>
          <a:prstGeom prst="round2Diag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308050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3DA7CB-9939-0242-AD2D-4B922B7D6E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0312" y="1570085"/>
            <a:ext cx="3932237" cy="1711568"/>
          </a:xfrm>
        </p:spPr>
        <p:txBody>
          <a:bodyPr>
            <a:normAutofit/>
          </a:bodyPr>
          <a:lstStyle/>
          <a:p>
            <a:r>
              <a:rPr lang="hr-HR" sz="4000" b="1" dirty="0">
                <a:latin typeface="+mn-lt"/>
              </a:rPr>
              <a:t>Europske rijeke</a:t>
            </a:r>
            <a:endParaRPr lang="x-none" sz="4000" b="1" dirty="0">
              <a:latin typeface="+mn-lt"/>
            </a:endParaRP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9D696DCF-7D16-4368-8DCC-E59C0AC287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8268" y="2684585"/>
            <a:ext cx="6788765" cy="4173415"/>
          </a:xfrm>
        </p:spPr>
        <p:txBody>
          <a:bodyPr/>
          <a:lstStyle/>
          <a:p>
            <a:pPr marL="0" indent="0" algn="l">
              <a:buNone/>
            </a:pPr>
            <a:r>
              <a:rPr lang="hr-HR" dirty="0"/>
              <a:t>- gusta riječna mreža</a:t>
            </a:r>
          </a:p>
          <a:p>
            <a:pPr marL="0" indent="0" algn="l">
              <a:buNone/>
            </a:pPr>
            <a:r>
              <a:rPr lang="hr-HR" dirty="0"/>
              <a:t>- najdulje rijeke teku dijelovima Srednje i Istočne Europe</a:t>
            </a:r>
          </a:p>
          <a:p>
            <a:pPr algn="l">
              <a:buFontTx/>
              <a:buChar char="-"/>
            </a:pPr>
            <a:r>
              <a:rPr lang="hr-HR" dirty="0"/>
              <a:t>na razinu vodostaja utječu: </a:t>
            </a:r>
          </a:p>
          <a:p>
            <a:pPr marL="0" indent="0" algn="l">
              <a:buNone/>
            </a:pPr>
            <a:r>
              <a:rPr lang="hr-HR" dirty="0"/>
              <a:t>	1. padaline</a:t>
            </a:r>
          </a:p>
          <a:p>
            <a:pPr marL="0" indent="0" algn="l">
              <a:buNone/>
            </a:pPr>
            <a:r>
              <a:rPr lang="hr-HR" dirty="0"/>
              <a:t>	2. otapanje snijega</a:t>
            </a:r>
          </a:p>
        </p:txBody>
      </p:sp>
      <p:pic>
        <p:nvPicPr>
          <p:cNvPr id="8" name="Slika 7">
            <a:extLst>
              <a:ext uri="{FF2B5EF4-FFF2-40B4-BE49-F238E27FC236}">
                <a16:creationId xmlns:a16="http://schemas.microsoft.com/office/drawing/2014/main" id="{4478451E-40AD-47C8-BBB9-6B8138036C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14013" y="1893276"/>
            <a:ext cx="3314614" cy="4419485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41038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2">
            <a:extLst>
              <a:ext uri="{FF2B5EF4-FFF2-40B4-BE49-F238E27FC236}">
                <a16:creationId xmlns:a16="http://schemas.microsoft.com/office/drawing/2014/main" id="{5D969C6D-D775-4D6B-9260-AA784F8FF6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19953" y="1953307"/>
            <a:ext cx="5205013" cy="1475693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4000" b="1" dirty="0" err="1">
                <a:solidFill>
                  <a:schemeClr val="bg1"/>
                </a:solidFill>
                <a:latin typeface="+mn-lt"/>
              </a:rPr>
              <a:t>Europski</a:t>
            </a:r>
            <a:r>
              <a:rPr lang="en-US" sz="4000" b="1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+mn-lt"/>
              </a:rPr>
              <a:t>sljevovi</a:t>
            </a:r>
            <a:br>
              <a:rPr lang="en-US" sz="4000" dirty="0">
                <a:solidFill>
                  <a:schemeClr val="bg1"/>
                </a:solidFill>
              </a:rPr>
            </a:br>
            <a:br>
              <a:rPr lang="en-US" sz="4000" dirty="0"/>
            </a:br>
            <a:endParaRPr lang="en-US" sz="4000" dirty="0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DCFD1A13-2B88-47B7-AAE9-AD6F3296EE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F5CE4102-C93A-420A-98A7-5A7DD0C5C5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024154" cy="6858000"/>
          </a:xfrm>
          <a:custGeom>
            <a:avLst/>
            <a:gdLst>
              <a:gd name="connsiteX0" fmla="*/ 70374 w 6024154"/>
              <a:gd name="connsiteY0" fmla="*/ 0 h 6858000"/>
              <a:gd name="connsiteX1" fmla="*/ 6024154 w 6024154"/>
              <a:gd name="connsiteY1" fmla="*/ 0 h 6858000"/>
              <a:gd name="connsiteX2" fmla="*/ 6024154 w 6024154"/>
              <a:gd name="connsiteY2" fmla="*/ 6858000 h 6858000"/>
              <a:gd name="connsiteX3" fmla="*/ 3587167 w 6024154"/>
              <a:gd name="connsiteY3" fmla="*/ 6858000 h 6858000"/>
              <a:gd name="connsiteX4" fmla="*/ 3474220 w 6024154"/>
              <a:gd name="connsiteY4" fmla="*/ 6800152 h 6858000"/>
              <a:gd name="connsiteX5" fmla="*/ 0 w 6024154"/>
              <a:gd name="connsiteY5" fmla="*/ 962844 h 6858000"/>
              <a:gd name="connsiteX6" fmla="*/ 34274 w 6024154"/>
              <a:gd name="connsiteY6" fmla="*/ 28409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4154" h="6858000">
                <a:moveTo>
                  <a:pt x="70374" y="0"/>
                </a:moveTo>
                <a:lnTo>
                  <a:pt x="6024154" y="0"/>
                </a:lnTo>
                <a:lnTo>
                  <a:pt x="6024154" y="6858000"/>
                </a:lnTo>
                <a:lnTo>
                  <a:pt x="3587167" y="6858000"/>
                </a:lnTo>
                <a:lnTo>
                  <a:pt x="3474220" y="6800152"/>
                </a:lnTo>
                <a:cubicBezTo>
                  <a:pt x="1404818" y="5675986"/>
                  <a:pt x="0" y="3483472"/>
                  <a:pt x="0" y="962844"/>
                </a:cubicBezTo>
                <a:cubicBezTo>
                  <a:pt x="0" y="733696"/>
                  <a:pt x="11610" y="507260"/>
                  <a:pt x="34274" y="284091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Rezervirano mjesto sadržaja 6" descr="Slika na kojoj se prikazuje karta&#10;&#10;Opis je automatski generiran">
            <a:extLst>
              <a:ext uri="{FF2B5EF4-FFF2-40B4-BE49-F238E27FC236}">
                <a16:creationId xmlns:a16="http://schemas.microsoft.com/office/drawing/2014/main" id="{D68AF454-DF81-4BF9-9B30-E293483970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54667" y="133938"/>
            <a:ext cx="4490103" cy="3850264"/>
          </a:xfrm>
          <a:prstGeom prst="rect">
            <a:avLst/>
          </a:prstGeom>
        </p:spPr>
      </p:pic>
      <p:pic>
        <p:nvPicPr>
          <p:cNvPr id="4" name="Slika 3" descr="Slika na kojoj se prikazuje tekst&#10;&#10;Opis je automatski generiran">
            <a:extLst>
              <a:ext uri="{FF2B5EF4-FFF2-40B4-BE49-F238E27FC236}">
                <a16:creationId xmlns:a16="http://schemas.microsoft.com/office/drawing/2014/main" id="{36B336F0-DB54-48B2-AABF-EED325DCCB3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413"/>
          <a:stretch/>
        </p:blipFill>
        <p:spPr>
          <a:xfrm>
            <a:off x="1470260" y="4118140"/>
            <a:ext cx="1329458" cy="2563404"/>
          </a:xfrm>
          <a:prstGeom prst="rect">
            <a:avLst/>
          </a:prstGeom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Rezervirano mjesto teksta 4">
            <a:extLst>
              <a:ext uri="{FF2B5EF4-FFF2-40B4-BE49-F238E27FC236}">
                <a16:creationId xmlns:a16="http://schemas.microsoft.com/office/drawing/2014/main" id="{0FA42C56-15D8-45F9-8B6C-CC445018E0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38566" y="2871982"/>
            <a:ext cx="5464551" cy="3181684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chemeClr val="bg1"/>
                </a:solidFill>
              </a:rPr>
              <a:t>Promotri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kartu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i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nabroji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europske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sljevove</a:t>
            </a:r>
            <a:endParaRPr lang="en-US" sz="2400" dirty="0">
              <a:solidFill>
                <a:schemeClr val="bg1"/>
              </a:solidFill>
            </a:endParaRP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U </a:t>
            </a:r>
            <a:r>
              <a:rPr lang="en-US" sz="2400" dirty="0" err="1">
                <a:solidFill>
                  <a:schemeClr val="bg1"/>
                </a:solidFill>
              </a:rPr>
              <a:t>kojem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slijevu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su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rijeke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najkraće</a:t>
            </a:r>
            <a:r>
              <a:rPr lang="en-US" sz="2400" dirty="0">
                <a:solidFill>
                  <a:schemeClr val="bg1"/>
                </a:solidFill>
              </a:rPr>
              <a:t>? </a:t>
            </a:r>
            <a:r>
              <a:rPr lang="en-US" sz="2400" dirty="0" err="1">
                <a:solidFill>
                  <a:schemeClr val="bg1"/>
                </a:solidFill>
              </a:rPr>
              <a:t>Zašto</a:t>
            </a:r>
            <a:r>
              <a:rPr lang="en-US" sz="2400" dirty="0">
                <a:solidFill>
                  <a:schemeClr val="bg1"/>
                </a:solidFill>
              </a:rPr>
              <a:t>?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Koji </a:t>
            </a:r>
            <a:r>
              <a:rPr lang="en-US" sz="2400" dirty="0" err="1">
                <a:solidFill>
                  <a:schemeClr val="bg1"/>
                </a:solidFill>
              </a:rPr>
              <a:t>sljevovi</a:t>
            </a:r>
            <a:r>
              <a:rPr lang="en-US" sz="2400" dirty="0">
                <a:solidFill>
                  <a:schemeClr val="bg1"/>
                </a:solidFill>
              </a:rPr>
              <a:t> se </a:t>
            </a:r>
            <a:r>
              <a:rPr lang="en-US" sz="2400" dirty="0" err="1">
                <a:solidFill>
                  <a:schemeClr val="bg1"/>
                </a:solidFill>
              </a:rPr>
              <a:t>nalaze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na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prostoru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Hrvatske</a:t>
            </a:r>
            <a:r>
              <a:rPr lang="en-US" sz="2400" dirty="0">
                <a:solidFill>
                  <a:schemeClr val="bg1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49336620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2">
            <a:extLst>
              <a:ext uri="{FF2B5EF4-FFF2-40B4-BE49-F238E27FC236}">
                <a16:creationId xmlns:a16="http://schemas.microsoft.com/office/drawing/2014/main" id="{F3580BCC-29C1-4A23-A8D8-F48884887C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618593"/>
            <a:ext cx="4783246" cy="842505"/>
          </a:xfrm>
        </p:spPr>
        <p:txBody>
          <a:bodyPr>
            <a:normAutofit/>
          </a:bodyPr>
          <a:lstStyle/>
          <a:p>
            <a:r>
              <a:rPr lang="hr-HR" sz="4000" dirty="0">
                <a:latin typeface="+mn-lt"/>
              </a:rPr>
              <a:t>Slijev Arktičkog oceana</a:t>
            </a:r>
          </a:p>
        </p:txBody>
      </p:sp>
      <p:sp>
        <p:nvSpPr>
          <p:cNvPr id="5" name="Rezervirano mjesto teksta 4">
            <a:extLst>
              <a:ext uri="{FF2B5EF4-FFF2-40B4-BE49-F238E27FC236}">
                <a16:creationId xmlns:a16="http://schemas.microsoft.com/office/drawing/2014/main" id="{7A2FB329-F170-4FA3-8D5E-5B06B24328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718490"/>
            <a:ext cx="4562529" cy="3829455"/>
          </a:xfrm>
        </p:spPr>
        <p:txBody>
          <a:bodyPr/>
          <a:lstStyle/>
          <a:p>
            <a:pPr marL="285750" indent="-285750">
              <a:buFontTx/>
              <a:buChar char="-"/>
            </a:pPr>
            <a:r>
              <a:rPr lang="hr-HR" sz="2400" dirty="0"/>
              <a:t>rijeke su zaleđene više mjeseci u godini</a:t>
            </a:r>
          </a:p>
          <a:p>
            <a:pPr marL="285750" indent="-285750">
              <a:buFontTx/>
              <a:buChar char="-"/>
            </a:pPr>
            <a:r>
              <a:rPr lang="hr-HR" sz="2400" dirty="0"/>
              <a:t>Sjeverna Dvina </a:t>
            </a:r>
          </a:p>
          <a:p>
            <a:pPr marL="285750" indent="-285750">
              <a:buFontTx/>
              <a:buChar char="-"/>
            </a:pPr>
            <a:r>
              <a:rPr lang="hr-HR" sz="2400" dirty="0"/>
              <a:t>Pečora</a:t>
            </a:r>
          </a:p>
          <a:p>
            <a:pPr marL="285750" indent="-285750">
              <a:buFontTx/>
              <a:buChar char="-"/>
            </a:pPr>
            <a:endParaRPr lang="hr-HR" dirty="0"/>
          </a:p>
        </p:txBody>
      </p:sp>
      <p:pic>
        <p:nvPicPr>
          <p:cNvPr id="7" name="Rezervirano mjesto sadržaja 6">
            <a:extLst>
              <a:ext uri="{FF2B5EF4-FFF2-40B4-BE49-F238E27FC236}">
                <a16:creationId xmlns:a16="http://schemas.microsoft.com/office/drawing/2014/main" id="{919B43BE-CD8F-42E8-8460-3CA52C8DE57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87308" y="2243431"/>
            <a:ext cx="6744683" cy="37306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9" name="Poveznik: zakrivljeno 8">
            <a:extLst>
              <a:ext uri="{FF2B5EF4-FFF2-40B4-BE49-F238E27FC236}">
                <a16:creationId xmlns:a16="http://schemas.microsoft.com/office/drawing/2014/main" id="{36F952F3-E3AB-425B-B5DE-DC9BBAF97DC4}"/>
              </a:ext>
            </a:extLst>
          </p:cNvPr>
          <p:cNvCxnSpPr>
            <a:cxnSpLocks/>
          </p:cNvCxnSpPr>
          <p:nvPr/>
        </p:nvCxnSpPr>
        <p:spPr>
          <a:xfrm>
            <a:off x="3026979" y="3647090"/>
            <a:ext cx="3668111" cy="12700"/>
          </a:xfrm>
          <a:prstGeom prst="curvedConnector3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Poveznik: zakrivljeno 12">
            <a:extLst>
              <a:ext uri="{FF2B5EF4-FFF2-40B4-BE49-F238E27FC236}">
                <a16:creationId xmlns:a16="http://schemas.microsoft.com/office/drawing/2014/main" id="{E74AE24C-1AB9-4728-9FF0-5157CA525914}"/>
              </a:ext>
            </a:extLst>
          </p:cNvPr>
          <p:cNvCxnSpPr/>
          <p:nvPr/>
        </p:nvCxnSpPr>
        <p:spPr>
          <a:xfrm flipV="1">
            <a:off x="1996966" y="3783724"/>
            <a:ext cx="5160579" cy="325033"/>
          </a:xfrm>
          <a:prstGeom prst="curvedConnector3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79266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2">
            <a:extLst>
              <a:ext uri="{FF2B5EF4-FFF2-40B4-BE49-F238E27FC236}">
                <a16:creationId xmlns:a16="http://schemas.microsoft.com/office/drawing/2014/main" id="{2BE63E41-C7EA-46D9-AD85-C6F064E1AC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342417"/>
            <a:ext cx="7032460" cy="1206230"/>
          </a:xfrm>
        </p:spPr>
        <p:txBody>
          <a:bodyPr>
            <a:normAutofit/>
          </a:bodyPr>
          <a:lstStyle/>
          <a:p>
            <a:r>
              <a:rPr lang="hr-HR" sz="4000" dirty="0">
                <a:latin typeface="+mn-lt"/>
              </a:rPr>
              <a:t>Slijev zapadne europske obale</a:t>
            </a:r>
          </a:p>
        </p:txBody>
      </p:sp>
      <p:sp>
        <p:nvSpPr>
          <p:cNvPr id="5" name="Rezervirano mjesto teksta 4">
            <a:extLst>
              <a:ext uri="{FF2B5EF4-FFF2-40B4-BE49-F238E27FC236}">
                <a16:creationId xmlns:a16="http://schemas.microsoft.com/office/drawing/2014/main" id="{DC16833C-4097-45A2-99B3-454697D188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66216" y="2211646"/>
            <a:ext cx="10343218" cy="3800272"/>
          </a:xfrm>
        </p:spPr>
        <p:txBody>
          <a:bodyPr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sz="2400" dirty="0"/>
              <a:t>prostor pogodan za izgradnju luka na estuarijskim ušćima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sz="2400" dirty="0"/>
              <a:t>Rajna - najvažnija i najprometnija rijeka </a:t>
            </a:r>
          </a:p>
          <a:p>
            <a:r>
              <a:rPr lang="hr-HR" sz="2400" dirty="0"/>
              <a:t>	   - izvire u švicarski Alpama, a utječe u Sjeverno more</a:t>
            </a:r>
          </a:p>
          <a:p>
            <a:r>
              <a:rPr lang="hr-HR" sz="2400" dirty="0"/>
              <a:t>	   - povezana s drugim rijekama plovnim kanalima</a:t>
            </a:r>
          </a:p>
          <a:p>
            <a:r>
              <a:rPr lang="hr-HR" sz="2400" dirty="0"/>
              <a:t>	   - na njenom ušću nalazi se jedna od najvažnijih svjetskih luka: Rotterdam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sz="2400" dirty="0"/>
              <a:t>plovne i važne rijeke su i Laba, </a:t>
            </a:r>
            <a:r>
              <a:rPr lang="hr-HR" sz="2400" dirty="0" err="1"/>
              <a:t>Seine</a:t>
            </a:r>
            <a:r>
              <a:rPr lang="hr-HR" sz="2400" dirty="0"/>
              <a:t>, </a:t>
            </a:r>
            <a:r>
              <a:rPr lang="hr-HR" sz="2400" dirty="0" err="1"/>
              <a:t>Loire</a:t>
            </a:r>
            <a:r>
              <a:rPr lang="hr-HR" sz="2400" dirty="0"/>
              <a:t>, </a:t>
            </a:r>
            <a:r>
              <a:rPr lang="hr-HR" sz="2400" dirty="0" err="1"/>
              <a:t>Tejo</a:t>
            </a:r>
            <a:r>
              <a:rPr lang="hr-HR" sz="2400" dirty="0"/>
              <a:t>, </a:t>
            </a:r>
            <a:r>
              <a:rPr lang="hr-HR" sz="2400" dirty="0" err="1"/>
              <a:t>Thames</a:t>
            </a:r>
            <a:endParaRPr lang="hr-HR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sz="2400" dirty="0"/>
              <a:t>rijeke u sjevernom dijelu: većinom su brzi i kratke</a:t>
            </a:r>
          </a:p>
          <a:p>
            <a:r>
              <a:rPr lang="hr-HR" sz="2400" dirty="0"/>
              <a:t>	   - Koja je gospodarska važnost </a:t>
            </a:r>
            <a:r>
              <a:rPr lang="hr-HR" sz="2400"/>
              <a:t>takvih rijeka?</a:t>
            </a:r>
            <a:endParaRPr lang="hr-HR" sz="2400" dirty="0"/>
          </a:p>
          <a:p>
            <a:pPr marL="285750" indent="-285750">
              <a:buFontTx/>
              <a:buChar char="-"/>
            </a:pPr>
            <a:endParaRPr lang="hr-HR" sz="2400" dirty="0"/>
          </a:p>
        </p:txBody>
      </p:sp>
      <p:sp>
        <p:nvSpPr>
          <p:cNvPr id="2" name="Oblak 1">
            <a:extLst>
              <a:ext uri="{FF2B5EF4-FFF2-40B4-BE49-F238E27FC236}">
                <a16:creationId xmlns:a16="http://schemas.microsoft.com/office/drawing/2014/main" id="{97754D8A-EE52-496D-8B15-47A88497555D}"/>
              </a:ext>
            </a:extLst>
          </p:cNvPr>
          <p:cNvSpPr/>
          <p:nvPr/>
        </p:nvSpPr>
        <p:spPr>
          <a:xfrm>
            <a:off x="7683063" y="5265683"/>
            <a:ext cx="3069020" cy="1324303"/>
          </a:xfrm>
          <a:prstGeom prst="cloud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hr-H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Pronađi navedene rijeke na karti.</a:t>
            </a:r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id="{4E6E2F4D-4BD1-47F5-83D3-1D15091E56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65469" y="1232799"/>
            <a:ext cx="3512587" cy="26316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Strelica: zakrivljeno prema gore 6">
            <a:extLst>
              <a:ext uri="{FF2B5EF4-FFF2-40B4-BE49-F238E27FC236}">
                <a16:creationId xmlns:a16="http://schemas.microsoft.com/office/drawing/2014/main" id="{81CF4F47-12F2-41E3-B463-3BF5EBD5C45A}"/>
              </a:ext>
            </a:extLst>
          </p:cNvPr>
          <p:cNvSpPr/>
          <p:nvPr/>
        </p:nvSpPr>
        <p:spPr>
          <a:xfrm rot="19133618">
            <a:off x="10888717" y="4120055"/>
            <a:ext cx="346842" cy="115614"/>
          </a:xfrm>
          <a:prstGeom prst="curvedUp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6233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2">
            <a:extLst>
              <a:ext uri="{FF2B5EF4-FFF2-40B4-BE49-F238E27FC236}">
                <a16:creationId xmlns:a16="http://schemas.microsoft.com/office/drawing/2014/main" id="{43A060C8-FE05-4992-A826-F13A8FF3A6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507787"/>
            <a:ext cx="6580189" cy="1070043"/>
          </a:xfrm>
        </p:spPr>
        <p:txBody>
          <a:bodyPr>
            <a:noAutofit/>
          </a:bodyPr>
          <a:lstStyle/>
          <a:p>
            <a:r>
              <a:rPr lang="hr-HR" sz="4000" dirty="0">
                <a:latin typeface="+mn-lt"/>
              </a:rPr>
              <a:t>Sljevovi južne europske obale</a:t>
            </a:r>
          </a:p>
        </p:txBody>
      </p:sp>
      <p:sp>
        <p:nvSpPr>
          <p:cNvPr id="5" name="Rezervirano mjesto teksta 4">
            <a:extLst>
              <a:ext uri="{FF2B5EF4-FFF2-40B4-BE49-F238E27FC236}">
                <a16:creationId xmlns:a16="http://schemas.microsoft.com/office/drawing/2014/main" id="{78944EB3-4E61-42CA-9C96-83B11EAF2B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15089" y="2353872"/>
            <a:ext cx="6505518" cy="3741906"/>
          </a:xfrm>
        </p:spPr>
        <p:txBody>
          <a:bodyPr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sz="2400" dirty="0"/>
              <a:t>rijeke ovog dijela Europe većinom pripadaju slijevu </a:t>
            </a:r>
            <a:r>
              <a:rPr lang="hr-HR" sz="2400" b="1" i="1" dirty="0"/>
              <a:t>Sredozemnog mora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hr-HR" sz="2400" dirty="0"/>
              <a:t>rijeke su zbog reljefa većinom brze i kratke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hr-HR" sz="2400" dirty="0"/>
              <a:t>doline rijeka su plodne i prometno važne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hr-HR" sz="2400" dirty="0" err="1"/>
              <a:t>Rhone</a:t>
            </a:r>
            <a:r>
              <a:rPr lang="hr-HR" sz="2400" dirty="0"/>
              <a:t>, Po, </a:t>
            </a:r>
            <a:r>
              <a:rPr lang="hr-HR" sz="2400" dirty="0" err="1"/>
              <a:t>Ebro</a:t>
            </a:r>
            <a:r>
              <a:rPr lang="hr-HR" sz="2400" dirty="0"/>
              <a:t>, Neretva, Vardar, Marica…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sz="2400" b="1" i="1" dirty="0"/>
              <a:t>Crnomorski slijev </a:t>
            </a:r>
            <a:endParaRPr lang="hr-HR" sz="2400" dirty="0"/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hr-HR" sz="2400" dirty="0"/>
              <a:t>najvažnija rijeka je Dunav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hr-HR" sz="2400" dirty="0"/>
              <a:t>Kanalom Rajna – Majna – Dunav povezan je i sa Sjevernim morem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hr-HR" sz="2400" dirty="0"/>
              <a:t>Ističu se još Dnjepar i Don</a:t>
            </a:r>
          </a:p>
        </p:txBody>
      </p:sp>
      <p:sp>
        <p:nvSpPr>
          <p:cNvPr id="6" name="TekstniOkvir 5">
            <a:extLst>
              <a:ext uri="{FF2B5EF4-FFF2-40B4-BE49-F238E27FC236}">
                <a16:creationId xmlns:a16="http://schemas.microsoft.com/office/drawing/2014/main" id="{9DDC6755-FE7D-46E4-BDB5-85C2A681F813}"/>
              </a:ext>
            </a:extLst>
          </p:cNvPr>
          <p:cNvSpPr txBox="1"/>
          <p:nvPr/>
        </p:nvSpPr>
        <p:spPr>
          <a:xfrm>
            <a:off x="9322676" y="3971696"/>
            <a:ext cx="25540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hr-HR" dirty="0"/>
          </a:p>
        </p:txBody>
      </p:sp>
      <p:pic>
        <p:nvPicPr>
          <p:cNvPr id="7" name="Slika 6">
            <a:extLst>
              <a:ext uri="{FF2B5EF4-FFF2-40B4-BE49-F238E27FC236}">
                <a16:creationId xmlns:a16="http://schemas.microsoft.com/office/drawing/2014/main" id="{FF4BC96B-1BE0-4F2C-87E4-0AD5EA0952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32035" y="4395109"/>
            <a:ext cx="4274928" cy="24046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Strelica: desno 7">
            <a:extLst>
              <a:ext uri="{FF2B5EF4-FFF2-40B4-BE49-F238E27FC236}">
                <a16:creationId xmlns:a16="http://schemas.microsoft.com/office/drawing/2014/main" id="{316B9E9A-17FC-4284-8644-12FB755B9619}"/>
              </a:ext>
            </a:extLst>
          </p:cNvPr>
          <p:cNvSpPr/>
          <p:nvPr/>
        </p:nvSpPr>
        <p:spPr>
          <a:xfrm>
            <a:off x="7220607" y="6294865"/>
            <a:ext cx="1708731" cy="448652"/>
          </a:xfrm>
          <a:prstGeom prst="rightArrow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>
                <a:solidFill>
                  <a:schemeClr val="tx1"/>
                </a:solidFill>
              </a:rPr>
              <a:t>rijeka Dunav</a:t>
            </a:r>
          </a:p>
        </p:txBody>
      </p:sp>
      <p:pic>
        <p:nvPicPr>
          <p:cNvPr id="11" name="Rezervirano mjesto sadržaja 10">
            <a:extLst>
              <a:ext uri="{FF2B5EF4-FFF2-40B4-BE49-F238E27FC236}">
                <a16:creationId xmlns:a16="http://schemas.microsoft.com/office/drawing/2014/main" id="{27B8BF74-5668-496B-8C11-4EED446D7F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158552" y="2042808"/>
            <a:ext cx="3621894" cy="20373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Strelica: desno 8">
            <a:extLst>
              <a:ext uri="{FF2B5EF4-FFF2-40B4-BE49-F238E27FC236}">
                <a16:creationId xmlns:a16="http://schemas.microsoft.com/office/drawing/2014/main" id="{0314C53B-9F23-4AB1-BF74-11BD6A9057A4}"/>
              </a:ext>
            </a:extLst>
          </p:cNvPr>
          <p:cNvSpPr/>
          <p:nvPr/>
        </p:nvSpPr>
        <p:spPr>
          <a:xfrm>
            <a:off x="7418338" y="3061465"/>
            <a:ext cx="1650124" cy="462455"/>
          </a:xfrm>
          <a:prstGeom prst="rightArrow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rijeka </a:t>
            </a:r>
            <a:r>
              <a:rPr kumimoji="0" lang="hr-H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Rhone</a:t>
            </a:r>
            <a:endParaRPr kumimoji="0" lang="hr-H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416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2">
            <a:extLst>
              <a:ext uri="{FF2B5EF4-FFF2-40B4-BE49-F238E27FC236}">
                <a16:creationId xmlns:a16="http://schemas.microsoft.com/office/drawing/2014/main" id="{52BFD266-19D2-490C-AF89-7E898AC570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877" y="1270663"/>
            <a:ext cx="5314536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 dirty="0" err="1">
                <a:solidFill>
                  <a:schemeClr val="bg1"/>
                </a:solidFill>
              </a:rPr>
              <a:t>Slijev</a:t>
            </a:r>
            <a:r>
              <a:rPr lang="en-US" sz="4400" dirty="0">
                <a:solidFill>
                  <a:schemeClr val="bg1"/>
                </a:solidFill>
              </a:rPr>
              <a:t> </a:t>
            </a:r>
            <a:r>
              <a:rPr lang="en-US" sz="4400" dirty="0" err="1">
                <a:solidFill>
                  <a:schemeClr val="bg1"/>
                </a:solidFill>
              </a:rPr>
              <a:t>Kaspijskog</a:t>
            </a:r>
            <a:r>
              <a:rPr lang="en-US" sz="4400" dirty="0">
                <a:solidFill>
                  <a:schemeClr val="bg1"/>
                </a:solidFill>
              </a:rPr>
              <a:t> </a:t>
            </a:r>
            <a:r>
              <a:rPr lang="en-US" sz="4400" dirty="0" err="1">
                <a:solidFill>
                  <a:schemeClr val="bg1"/>
                </a:solidFill>
              </a:rPr>
              <a:t>jezera</a:t>
            </a:r>
            <a:endParaRPr lang="en-US" sz="4400" dirty="0">
              <a:solidFill>
                <a:schemeClr val="bg1"/>
              </a:solidFill>
            </a:endParaRPr>
          </a:p>
        </p:txBody>
      </p:sp>
      <p:sp>
        <p:nvSpPr>
          <p:cNvPr id="5" name="Rezervirano mjesto teksta 4">
            <a:extLst>
              <a:ext uri="{FF2B5EF4-FFF2-40B4-BE49-F238E27FC236}">
                <a16:creationId xmlns:a16="http://schemas.microsoft.com/office/drawing/2014/main" id="{ED44A9A3-457F-467D-976B-20157D5F6C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5869" y="2730963"/>
            <a:ext cx="6269427" cy="337592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457200" indent="-342900">
              <a:buFont typeface="Wingdings" panose="05000000000000000000" pitchFamily="2" charset="2"/>
              <a:buChar char="ü"/>
            </a:pPr>
            <a:r>
              <a:rPr lang="en-US" sz="2400" dirty="0" err="1">
                <a:solidFill>
                  <a:schemeClr val="bg1"/>
                </a:solidFill>
              </a:rPr>
              <a:t>unutarnji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slijev</a:t>
            </a:r>
            <a:r>
              <a:rPr lang="en-US" sz="2400" dirty="0">
                <a:solidFill>
                  <a:schemeClr val="bg1"/>
                </a:solidFill>
              </a:rPr>
              <a:t> (bez </a:t>
            </a:r>
            <a:r>
              <a:rPr lang="en-US" sz="2400" dirty="0" err="1">
                <a:solidFill>
                  <a:schemeClr val="bg1"/>
                </a:solidFill>
              </a:rPr>
              <a:t>otjecanja</a:t>
            </a:r>
            <a:r>
              <a:rPr lang="en-US" sz="2400" dirty="0">
                <a:solidFill>
                  <a:schemeClr val="bg1"/>
                </a:solidFill>
              </a:rPr>
              <a:t> u more)</a:t>
            </a:r>
          </a:p>
          <a:p>
            <a:pPr marL="457200" indent="-342900">
              <a:buFont typeface="Wingdings" panose="05000000000000000000" pitchFamily="2" charset="2"/>
              <a:buChar char="ü"/>
            </a:pPr>
            <a:r>
              <a:rPr lang="hr-HR" sz="2400" dirty="0">
                <a:solidFill>
                  <a:schemeClr val="bg1"/>
                </a:solidFill>
              </a:rPr>
              <a:t>najznačajnija rijeka ovog slijeva je </a:t>
            </a:r>
            <a:r>
              <a:rPr lang="en-US" sz="2400" dirty="0">
                <a:solidFill>
                  <a:schemeClr val="bg1"/>
                </a:solidFill>
              </a:rPr>
              <a:t>Volga </a:t>
            </a:r>
            <a:endParaRPr lang="hr-HR" sz="2400" dirty="0">
              <a:solidFill>
                <a:schemeClr val="bg1"/>
              </a:solidFill>
            </a:endParaRPr>
          </a:p>
          <a:p>
            <a:pPr marL="914400" lvl="1" indent="-342900"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chemeClr val="bg1"/>
                </a:solidFill>
              </a:rPr>
              <a:t>naj</a:t>
            </a:r>
            <a:r>
              <a:rPr lang="hr-HR" sz="2400" dirty="0">
                <a:solidFill>
                  <a:schemeClr val="bg1"/>
                </a:solidFill>
              </a:rPr>
              <a:t>duža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europska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rijeka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endParaRPr lang="hr-HR" sz="2400" dirty="0">
              <a:solidFill>
                <a:schemeClr val="bg1"/>
              </a:solidFill>
            </a:endParaRPr>
          </a:p>
          <a:p>
            <a:pPr marL="914400" lvl="1" indent="-342900">
              <a:buFont typeface="Arial" panose="020B0604020202020204" pitchFamily="34" charset="0"/>
              <a:buChar char="•"/>
            </a:pPr>
            <a:r>
              <a:rPr lang="hr-HR" sz="2400" dirty="0">
                <a:solidFill>
                  <a:schemeClr val="bg1"/>
                </a:solidFill>
              </a:rPr>
              <a:t>najveća </a:t>
            </a:r>
            <a:r>
              <a:rPr lang="en-US" sz="2400" dirty="0" err="1">
                <a:solidFill>
                  <a:schemeClr val="bg1"/>
                </a:solidFill>
              </a:rPr>
              <a:t>površin</a:t>
            </a:r>
            <a:r>
              <a:rPr lang="hr-HR" sz="2400" dirty="0">
                <a:solidFill>
                  <a:schemeClr val="bg1"/>
                </a:solidFill>
              </a:rPr>
              <a:t>a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porječja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endParaRPr lang="hr-HR" sz="2400" dirty="0">
              <a:solidFill>
                <a:schemeClr val="bg1"/>
              </a:solidFill>
            </a:endParaRPr>
          </a:p>
          <a:p>
            <a:pPr marL="914400" lvl="1" indent="-342900">
              <a:buFont typeface="Arial" panose="020B0604020202020204" pitchFamily="34" charset="0"/>
              <a:buChar char="•"/>
            </a:pPr>
            <a:r>
              <a:rPr lang="hr-HR" sz="2400" dirty="0">
                <a:solidFill>
                  <a:schemeClr val="bg1"/>
                </a:solidFill>
              </a:rPr>
              <a:t>v</a:t>
            </a:r>
            <a:r>
              <a:rPr lang="en-US" sz="2400" dirty="0" err="1">
                <a:solidFill>
                  <a:schemeClr val="bg1"/>
                </a:solidFill>
              </a:rPr>
              <a:t>ažan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plovni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pu</a:t>
            </a:r>
            <a:r>
              <a:rPr lang="hr-HR" sz="2400" dirty="0">
                <a:solidFill>
                  <a:schemeClr val="bg1"/>
                </a:solidFill>
              </a:rPr>
              <a:t>t</a:t>
            </a:r>
          </a:p>
          <a:p>
            <a:pPr marL="914400" lvl="1" indent="-342900">
              <a:buFont typeface="Arial" panose="020B0604020202020204" pitchFamily="34" charset="0"/>
              <a:buChar char="•"/>
            </a:pPr>
            <a:r>
              <a:rPr lang="hr-HR" sz="2400" dirty="0">
                <a:solidFill>
                  <a:schemeClr val="bg1"/>
                </a:solidFill>
              </a:rPr>
              <a:t>b</a:t>
            </a:r>
            <a:r>
              <a:rPr lang="en-US" sz="2400" dirty="0" err="1">
                <a:solidFill>
                  <a:schemeClr val="bg1"/>
                </a:solidFill>
              </a:rPr>
              <a:t>rojne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hidroelektran</a:t>
            </a:r>
            <a:r>
              <a:rPr lang="hr-HR" sz="2400" dirty="0">
                <a:solidFill>
                  <a:schemeClr val="bg1"/>
                </a:solidFill>
              </a:rPr>
              <a:t>e</a:t>
            </a:r>
          </a:p>
          <a:p>
            <a:pPr marL="914400" lvl="1" indent="-342900">
              <a:buFont typeface="Arial" panose="020B0604020202020204" pitchFamily="34" charset="0"/>
              <a:buChar char="•"/>
            </a:pPr>
            <a:r>
              <a:rPr lang="hr-HR" sz="2400" dirty="0">
                <a:solidFill>
                  <a:schemeClr val="bg1"/>
                </a:solidFill>
              </a:rPr>
              <a:t>u</a:t>
            </a:r>
            <a:r>
              <a:rPr lang="en-US" sz="2400" dirty="0" err="1">
                <a:solidFill>
                  <a:schemeClr val="bg1"/>
                </a:solidFill>
              </a:rPr>
              <a:t>šće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hr-HR" sz="2400" dirty="0">
                <a:solidFill>
                  <a:schemeClr val="bg1"/>
                </a:solidFill>
              </a:rPr>
              <a:t>u obliku </a:t>
            </a:r>
            <a:r>
              <a:rPr lang="en-US" sz="2400" dirty="0">
                <a:solidFill>
                  <a:schemeClr val="bg1"/>
                </a:solidFill>
              </a:rPr>
              <a:t>delt</a:t>
            </a:r>
            <a:r>
              <a:rPr lang="hr-HR" sz="2400" dirty="0">
                <a:solidFill>
                  <a:schemeClr val="bg1"/>
                </a:solidFill>
              </a:rPr>
              <a:t>e</a:t>
            </a:r>
            <a:r>
              <a:rPr lang="en-US" sz="2400" dirty="0">
                <a:solidFill>
                  <a:schemeClr val="bg1"/>
                </a:solidFill>
              </a:rPr>
              <a:t> – </a:t>
            </a:r>
            <a:r>
              <a:rPr lang="en-US" sz="2400" dirty="0" err="1">
                <a:solidFill>
                  <a:schemeClr val="bg1"/>
                </a:solidFill>
              </a:rPr>
              <a:t>važno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ribolovno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područje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CF62D2A7-8207-488C-9F46-316BA81A16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582780" y="-2008"/>
            <a:ext cx="5609220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Rezervirano mjesto sadržaja 6">
            <a:extLst>
              <a:ext uri="{FF2B5EF4-FFF2-40B4-BE49-F238E27FC236}">
                <a16:creationId xmlns:a16="http://schemas.microsoft.com/office/drawing/2014/main" id="{6EFBE4AF-3076-40EE-AF41-50033EB2891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40575" b="-2"/>
          <a:stretch/>
        </p:blipFill>
        <p:spPr>
          <a:xfrm>
            <a:off x="6750141" y="-2"/>
            <a:ext cx="5441859" cy="5654940"/>
          </a:xfrm>
          <a:custGeom>
            <a:avLst/>
            <a:gdLst/>
            <a:ahLst/>
            <a:cxnLst/>
            <a:rect l="l" t="t" r="r" b="b"/>
            <a:pathLst>
              <a:path w="5441859" h="5654940">
                <a:moveTo>
                  <a:pt x="1041368" y="0"/>
                </a:moveTo>
                <a:lnTo>
                  <a:pt x="5441859" y="0"/>
                </a:lnTo>
                <a:lnTo>
                  <a:pt x="5441859" y="4820612"/>
                </a:lnTo>
                <a:lnTo>
                  <a:pt x="5285166" y="4957981"/>
                </a:lnTo>
                <a:cubicBezTo>
                  <a:pt x="4729628" y="5394557"/>
                  <a:pt x="4029081" y="5654940"/>
                  <a:pt x="3267719" y="5654940"/>
                </a:cubicBezTo>
                <a:cubicBezTo>
                  <a:pt x="1463008" y="5654940"/>
                  <a:pt x="0" y="4191932"/>
                  <a:pt x="0" y="2387221"/>
                </a:cubicBezTo>
                <a:cubicBezTo>
                  <a:pt x="0" y="1484866"/>
                  <a:pt x="365752" y="667936"/>
                  <a:pt x="957093" y="76595"/>
                </a:cubicBezTo>
                <a:close/>
              </a:path>
            </a:pathLst>
          </a:custGeom>
        </p:spPr>
      </p:pic>
      <p:sp>
        <p:nvSpPr>
          <p:cNvPr id="8" name="TekstniOkvir 7">
            <a:extLst>
              <a:ext uri="{FF2B5EF4-FFF2-40B4-BE49-F238E27FC236}">
                <a16:creationId xmlns:a16="http://schemas.microsoft.com/office/drawing/2014/main" id="{36BCD665-6343-4CBB-87E9-AC070C231C48}"/>
              </a:ext>
            </a:extLst>
          </p:cNvPr>
          <p:cNvSpPr txBox="1"/>
          <p:nvPr/>
        </p:nvSpPr>
        <p:spPr>
          <a:xfrm>
            <a:off x="9387390" y="5094590"/>
            <a:ext cx="213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/>
              <a:t>rijeka Volga</a:t>
            </a:r>
          </a:p>
        </p:txBody>
      </p:sp>
    </p:spTree>
    <p:extLst>
      <p:ext uri="{BB962C8B-B14F-4D97-AF65-F5344CB8AC3E}">
        <p14:creationId xmlns:p14="http://schemas.microsoft.com/office/powerpoint/2010/main" val="200265078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3802</TotalTime>
  <Words>640</Words>
  <Application>Microsoft Office PowerPoint</Application>
  <PresentationFormat>Široki zaslon</PresentationFormat>
  <Paragraphs>126</Paragraphs>
  <Slides>13</Slides>
  <Notes>0</Notes>
  <HiddenSlides>0</HiddenSlides>
  <MMClips>0</MMClips>
  <ScaleCrop>false</ScaleCrop>
  <HeadingPairs>
    <vt:vector size="6" baseType="variant">
      <vt:variant>
        <vt:lpstr>Korišteni fontovi</vt:lpstr>
      </vt:variant>
      <vt:variant>
        <vt:i4>4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13</vt:i4>
      </vt:variant>
    </vt:vector>
  </HeadingPairs>
  <TitlesOfParts>
    <vt:vector size="18" baseType="lpstr">
      <vt:lpstr>Calibri Light</vt:lpstr>
      <vt:lpstr>Calibri</vt:lpstr>
      <vt:lpstr>Wingdings</vt:lpstr>
      <vt:lpstr>Arial</vt:lpstr>
      <vt:lpstr>Office Theme</vt:lpstr>
      <vt:lpstr>Rijeke i jezera</vt:lpstr>
      <vt:lpstr>Nakon današnjeg sata moći ćete…</vt:lpstr>
      <vt:lpstr>Prisjetimo se… Što je…</vt:lpstr>
      <vt:lpstr>Europske rijeke</vt:lpstr>
      <vt:lpstr>Europski sljevovi  </vt:lpstr>
      <vt:lpstr>Slijev Arktičkog oceana</vt:lpstr>
      <vt:lpstr>Slijev zapadne europske obale</vt:lpstr>
      <vt:lpstr>Sljevovi južne europske obale</vt:lpstr>
      <vt:lpstr>Slijev Kaspijskog jezera</vt:lpstr>
      <vt:lpstr>Prirodna jezera - najveće prirodno jezero na Zemlji je Kaspijsko jezero - po postanku je tektonsko jer je nastalo pokretima litosfernih ploča koji su ga odvojili od mora  </vt:lpstr>
      <vt:lpstr>PowerPoint prezentacija</vt:lpstr>
      <vt:lpstr>PowerPoint prezentacija</vt:lpstr>
      <vt:lpstr>Ponavljanje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damir vinković</cp:lastModifiedBy>
  <cp:revision>76</cp:revision>
  <dcterms:created xsi:type="dcterms:W3CDTF">2021-01-04T08:54:24Z</dcterms:created>
  <dcterms:modified xsi:type="dcterms:W3CDTF">2021-04-28T15:47:30Z</dcterms:modified>
</cp:coreProperties>
</file>